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0"/>
  </p:notesMasterIdLst>
  <p:sldIdLst>
    <p:sldId id="256" r:id="rId2"/>
    <p:sldId id="269" r:id="rId3"/>
    <p:sldId id="279" r:id="rId4"/>
    <p:sldId id="313" r:id="rId5"/>
    <p:sldId id="319" r:id="rId6"/>
    <p:sldId id="320" r:id="rId7"/>
    <p:sldId id="314" r:id="rId8"/>
    <p:sldId id="315" r:id="rId9"/>
    <p:sldId id="316" r:id="rId10"/>
    <p:sldId id="354" r:id="rId11"/>
    <p:sldId id="317" r:id="rId12"/>
    <p:sldId id="318" r:id="rId13"/>
    <p:sldId id="355" r:id="rId14"/>
    <p:sldId id="321" r:id="rId15"/>
    <p:sldId id="322" r:id="rId16"/>
    <p:sldId id="324" r:id="rId17"/>
    <p:sldId id="326" r:id="rId18"/>
    <p:sldId id="327" r:id="rId19"/>
    <p:sldId id="332" r:id="rId20"/>
    <p:sldId id="329" r:id="rId21"/>
    <p:sldId id="330" r:id="rId22"/>
    <p:sldId id="331" r:id="rId23"/>
    <p:sldId id="350" r:id="rId24"/>
    <p:sldId id="334" r:id="rId25"/>
    <p:sldId id="351" r:id="rId26"/>
    <p:sldId id="352" r:id="rId27"/>
    <p:sldId id="348" r:id="rId28"/>
    <p:sldId id="349" r:id="rId29"/>
    <p:sldId id="335" r:id="rId30"/>
    <p:sldId id="336" r:id="rId31"/>
    <p:sldId id="340" r:id="rId32"/>
    <p:sldId id="338" r:id="rId33"/>
    <p:sldId id="341" r:id="rId34"/>
    <p:sldId id="342" r:id="rId35"/>
    <p:sldId id="337" r:id="rId36"/>
    <p:sldId id="339" r:id="rId37"/>
    <p:sldId id="343" r:id="rId38"/>
    <p:sldId id="34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6" autoAdjust="0"/>
    <p:restoredTop sz="90341" autoAdjust="0"/>
  </p:normalViewPr>
  <p:slideViewPr>
    <p:cSldViewPr snapToGrid="0" snapToObjects="1">
      <p:cViewPr varScale="1">
        <p:scale>
          <a:sx n="110" d="100"/>
          <a:sy n="110" d="100"/>
        </p:scale>
        <p:origin x="8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5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arkansas/#Proportion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viz.wtf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VXyhhCSlU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ft-interactive/chart-doctor/blob/master/visual-vocabulary/Visual-vocabulary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national/mapping-the-2017-eclipse/?utm_term=.58658a0b34c2" TargetMode="External"/><Relationship Id="rId2" Type="http://schemas.openxmlformats.org/officeDocument/2006/relationships/hyperlink" Target="http://graphics.wsj.com/infectious-diseases-and-vaccin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732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Visualizing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Pt I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Viz?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data to big data</a:t>
            </a:r>
          </a:p>
          <a:p>
            <a:pPr lvl="1"/>
            <a:r>
              <a:rPr lang="en-US" dirty="0"/>
              <a:t>Tell people a story, then give them option to explore</a:t>
            </a:r>
          </a:p>
          <a:p>
            <a:r>
              <a:rPr lang="en-US" dirty="0">
                <a:hlinkClick r:id="rId3"/>
              </a:rPr>
              <a:t>https://www.nytimes.com/interactive/2014/09/14/sports/baseball/jeter-swings.html</a:t>
            </a:r>
          </a:p>
          <a:p>
            <a:r>
              <a:rPr lang="en-US" dirty="0">
                <a:hlinkClick r:id="rId3"/>
              </a:rPr>
              <a:t>https://projects.fivethirtyeight.com/redistricting-maps/arkansas/#Proportional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16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goal </a:t>
            </a:r>
            <a:r>
              <a:rPr lang="mr-IN" dirty="0"/>
              <a:t>–</a:t>
            </a:r>
            <a:r>
              <a:rPr lang="en-US" dirty="0"/>
              <a:t> be useful to your reader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3531E-DB13-934C-9F51-28F11438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62" y="2743200"/>
            <a:ext cx="7280476" cy="358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8DECC-2B7E-7446-8917-90672F08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1424758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8" name="Picture 7" descr="Screen Shot 2018-08-04 at 2.4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5" y="1424758"/>
            <a:ext cx="3998818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7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lot of Bad Charts out there</a:t>
            </a:r>
          </a:p>
          <a:p>
            <a:endParaRPr lang="en-US" dirty="0"/>
          </a:p>
          <a:p>
            <a:r>
              <a:rPr lang="en-US" dirty="0"/>
              <a:t>In fact, there’s a whole </a:t>
            </a:r>
            <a:r>
              <a:rPr lang="en-US" dirty="0" err="1"/>
              <a:t>Tumblr</a:t>
            </a:r>
            <a:r>
              <a:rPr lang="en-US" dirty="0"/>
              <a:t> blog full of them </a:t>
            </a:r>
            <a:r>
              <a:rPr lang="en-US" dirty="0">
                <a:hlinkClick r:id="rId2"/>
              </a:rPr>
              <a:t>http://viz.wtf/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Here are a few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276ucqdll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3utcdJEdu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1600200"/>
            <a:ext cx="8609264" cy="4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or71yl5QIP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6" y="1704227"/>
            <a:ext cx="6202948" cy="4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one of my favorites</a:t>
            </a:r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it’s a lie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Distributed votes by population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Difference in votes, with pop.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3D population vs. winner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0E3D-3E02-6041-A1E1-3A0CA39C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C602-26EF-2147-A59A-1CC788AC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3.14.23 PM.png">
            <a:extLst>
              <a:ext uri="{FF2B5EF4-FFF2-40B4-BE49-F238E27FC236}">
                <a16:creationId xmlns:a16="http://schemas.microsoft.com/office/drawing/2014/main" id="{D5C5E549-8D5C-6A4D-A2C4-85998EF3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a </a:t>
            </a:r>
            <a:r>
              <a:rPr lang="en-US" dirty="0" err="1"/>
              <a:t>chartmaker</a:t>
            </a:r>
            <a:r>
              <a:rPr lang="en-US" dirty="0"/>
              <a:t>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Data</a:t>
            </a:r>
            <a:r>
              <a:rPr lang="en-US" dirty="0"/>
              <a:t>: Make sure readers can accurately understand the data in the form you present it in</a:t>
            </a:r>
          </a:p>
          <a:p>
            <a:r>
              <a:rPr lang="en-US" b="1" dirty="0"/>
              <a:t>Story</a:t>
            </a:r>
            <a:r>
              <a:rPr lang="en-US" dirty="0"/>
              <a:t>: Choose an interesting angle of the data to visualize</a:t>
            </a:r>
          </a:p>
          <a:p>
            <a:r>
              <a:rPr lang="en-US" b="1" dirty="0"/>
              <a:t>Function</a:t>
            </a:r>
            <a:r>
              <a:rPr lang="en-US" dirty="0"/>
              <a:t>: Think about why/how your visualization would be useful to your readers, and ensure it does that</a:t>
            </a:r>
          </a:p>
          <a:p>
            <a:r>
              <a:rPr lang="en-US" b="1" dirty="0"/>
              <a:t>Design</a:t>
            </a:r>
            <a:r>
              <a:rPr lang="en-US" dirty="0"/>
              <a:t>: Keep it simple, stupid.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0625-FF9A-D345-97CA-94559093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is more! (really)</a:t>
            </a:r>
          </a:p>
        </p:txBody>
      </p:sp>
      <p:pic>
        <p:nvPicPr>
          <p:cNvPr id="4" name="Online Media 3" descr="am8pPLy_460sv">
            <a:hlinkClick r:id="" action="ppaction://media"/>
            <a:extLst>
              <a:ext uri="{FF2B5EF4-FFF2-40B4-BE49-F238E27FC236}">
                <a16:creationId xmlns:a16="http://schemas.microsoft.com/office/drawing/2014/main" id="{CA57207B-E120-9142-BC8F-CD9D36852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225" y="1600200"/>
            <a:ext cx="6051550" cy="4525963"/>
          </a:xfrm>
        </p:spPr>
      </p:pic>
    </p:spTree>
    <p:extLst>
      <p:ext uri="{BB962C8B-B14F-4D97-AF65-F5344CB8AC3E}">
        <p14:creationId xmlns:p14="http://schemas.microsoft.com/office/powerpoint/2010/main" val="427724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D17B-2BA6-7B47-AFFF-73CB399B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for good measure</a:t>
            </a:r>
          </a:p>
        </p:txBody>
      </p:sp>
      <p:pic>
        <p:nvPicPr>
          <p:cNvPr id="4" name="Online Media 3" descr="Pie Chart Makeover: From a 3D Pie Chart into a Storytelling Bar Chart with Icons">
            <a:hlinkClick r:id="" action="ppaction://media"/>
            <a:extLst>
              <a:ext uri="{FF2B5EF4-FFF2-40B4-BE49-F238E27FC236}">
                <a16:creationId xmlns:a16="http://schemas.microsoft.com/office/drawing/2014/main" id="{D7697004-F4D5-B149-9484-E8A6C210510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E71204-0EDA-5446-822F-8461060D836B}"/>
              </a:ext>
            </a:extLst>
          </p:cNvPr>
          <p:cNvSpPr/>
          <p:nvPr/>
        </p:nvSpPr>
        <p:spPr>
          <a:xfrm>
            <a:off x="549274" y="6211669"/>
            <a:ext cx="7172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kZVXyhhCSlU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4" name="Picture 3" descr="Screen Shot 2018-08-08 at 10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93" y="457200"/>
            <a:ext cx="4769175" cy="6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8 at 10.5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1" y="0"/>
            <a:ext cx="535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pairs, critique one of these </a:t>
            </a:r>
          </a:p>
        </p:txBody>
      </p:sp>
      <p:pic>
        <p:nvPicPr>
          <p:cNvPr id="4" name="Picture 3" descr="o-OBAMACARE-GRAPHIC-5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5" y="1515543"/>
            <a:ext cx="3088106" cy="1831193"/>
          </a:xfrm>
          <a:prstGeom prst="rect">
            <a:avLst/>
          </a:prstGeom>
        </p:spPr>
      </p:pic>
      <p:pic>
        <p:nvPicPr>
          <p:cNvPr id="8" name="Picture 7" descr="Screen Shot 2018-08-04 at 4.16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3898602"/>
            <a:ext cx="2428931" cy="2428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15" y="3331236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Fox News </a:t>
            </a:r>
            <a:r>
              <a:rPr lang="en-US" dirty="0" err="1"/>
              <a:t>Obamacare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20106" y="62473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NBC U.S. race </a:t>
            </a:r>
            <a:r>
              <a:rPr lang="en-US" dirty="0" err="1"/>
              <a:t>viz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7BF24F-65E0-1243-AF5C-ACD233907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90" r="957"/>
          <a:stretch/>
        </p:blipFill>
        <p:spPr>
          <a:xfrm>
            <a:off x="628315" y="3898602"/>
            <a:ext cx="1421019" cy="2661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C84E50-D953-B040-8F3E-5F677C7CC2DF}"/>
              </a:ext>
            </a:extLst>
          </p:cNvPr>
          <p:cNvSpPr txBox="1"/>
          <p:nvPr/>
        </p:nvSpPr>
        <p:spPr>
          <a:xfrm>
            <a:off x="2211806" y="5409125"/>
            <a:ext cx="308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Australia</a:t>
            </a:r>
          </a:p>
          <a:p>
            <a:r>
              <a:rPr lang="en-US" dirty="0"/>
              <a:t>economic</a:t>
            </a:r>
          </a:p>
          <a:p>
            <a:r>
              <a:rPr lang="en-US" dirty="0"/>
              <a:t>recovery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F3916B-F1C0-FE44-838A-98B7B09DA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04" y="1515542"/>
            <a:ext cx="2814575" cy="2093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659386-B8C5-6940-A7EB-014061F7D4A3}"/>
              </a:ext>
            </a:extLst>
          </p:cNvPr>
          <p:cNvSpPr txBox="1"/>
          <p:nvPr/>
        </p:nvSpPr>
        <p:spPr>
          <a:xfrm>
            <a:off x="7507706" y="1891225"/>
            <a:ext cx="308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March</a:t>
            </a:r>
          </a:p>
          <a:p>
            <a:r>
              <a:rPr lang="en-US" dirty="0"/>
              <a:t>COVID</a:t>
            </a:r>
          </a:p>
          <a:p>
            <a:r>
              <a:rPr lang="en-US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42331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https://github.com/ft-interactive/chart-doctor/blob/master/visual-vocabulary/Visual-vocabulary.pdf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FE331-38BF-3B42-BC4A-F796F079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FC566-70E1-954A-A884-DE9E2DAE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62" y="2743200"/>
            <a:ext cx="7280476" cy="358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What is good data </a:t>
            </a:r>
            <a:r>
              <a:rPr lang="en-US" dirty="0" err="1"/>
              <a:t>viz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How to make data </a:t>
            </a:r>
            <a:r>
              <a:rPr lang="en-US" dirty="0" err="1"/>
              <a:t>viz</a:t>
            </a:r>
            <a:r>
              <a:rPr lang="en-US" dirty="0"/>
              <a:t> suck less</a:t>
            </a:r>
          </a:p>
          <a:p>
            <a:pPr>
              <a:buFontTx/>
              <a:buChar char="-"/>
            </a:pPr>
            <a:r>
              <a:rPr lang="en-US" dirty="0"/>
              <a:t>When to use different chart types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http://graphics.wsj.com/infectious-diseases-and-vaccines/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https://www.washingtonpost.com/graphics/national/mapping-the-2017-eclipse/?utm_term=.58658a0b34c2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https://xkcd.com/1732/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552_What-Makes-a-Good-Infoviz-fram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Reliable data</a:t>
            </a:r>
          </a:p>
          <a:p>
            <a:r>
              <a:rPr lang="en-US" dirty="0"/>
              <a:t>We’ve covered this extensively, but it becomes even more important in data </a:t>
            </a:r>
            <a:r>
              <a:rPr lang="en-US" dirty="0" err="1"/>
              <a:t>viz</a:t>
            </a:r>
            <a:endParaRPr lang="en-US" dirty="0"/>
          </a:p>
          <a:p>
            <a:pPr lvl="1"/>
            <a:r>
              <a:rPr lang="en-US" dirty="0"/>
              <a:t>People </a:t>
            </a:r>
            <a:r>
              <a:rPr lang="en-US" i="1" dirty="0"/>
              <a:t>trust </a:t>
            </a:r>
            <a:r>
              <a:rPr lang="en-US" dirty="0"/>
              <a:t>charts </a:t>
            </a:r>
            <a:r>
              <a:rPr lang="mr-IN" dirty="0"/>
              <a:t>–</a:t>
            </a:r>
            <a:r>
              <a:rPr lang="en-US" dirty="0"/>
              <a:t> don’t lie with them.</a:t>
            </a:r>
          </a:p>
          <a:p>
            <a:r>
              <a:rPr lang="en-US" dirty="0"/>
              <a:t>More on this later</a:t>
            </a:r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a story  </a:t>
            </a:r>
          </a:p>
          <a:p>
            <a:r>
              <a:rPr lang="en-US" dirty="0"/>
              <a:t>Find meaning</a:t>
            </a:r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41079</TotalTime>
  <Words>545</Words>
  <Application>Microsoft Macintosh PowerPoint</Application>
  <PresentationFormat>On-screen Show (4:3)</PresentationFormat>
  <Paragraphs>91</Paragraphs>
  <Slides>38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Corbel</vt:lpstr>
      <vt:lpstr>Twilight</vt:lpstr>
      <vt:lpstr>Visualizing data</vt:lpstr>
      <vt:lpstr>Data stories?</vt:lpstr>
      <vt:lpstr>Steps to a data story</vt:lpstr>
      <vt:lpstr>Agenda</vt:lpstr>
      <vt:lpstr>Favorite data viz examples</vt:lpstr>
      <vt:lpstr>Favorite data viz examples</vt:lpstr>
      <vt:lpstr>PowerPoint Presentation</vt:lpstr>
      <vt:lpstr>What Makes a Good Viz?</vt:lpstr>
      <vt:lpstr>What Makes a Good Viz?</vt:lpstr>
      <vt:lpstr>What Makes a Good Viz?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PowerPoint Presentation</vt:lpstr>
      <vt:lpstr>So what’s a chartmaker to do?</vt:lpstr>
      <vt:lpstr>Less is more! (really)</vt:lpstr>
      <vt:lpstr>One more for good measure</vt:lpstr>
      <vt:lpstr>More Tips</vt:lpstr>
      <vt:lpstr>More Tips</vt:lpstr>
      <vt:lpstr>In pairs, critique one of these 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220</cp:revision>
  <dcterms:created xsi:type="dcterms:W3CDTF">2018-07-03T20:07:00Z</dcterms:created>
  <dcterms:modified xsi:type="dcterms:W3CDTF">2021-10-31T20:46:26Z</dcterms:modified>
</cp:coreProperties>
</file>